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Objects="1" showGuides="1">
      <p:cViewPr varScale="1">
        <p:scale>
          <a:sx n="102" d="100"/>
          <a:sy n="102" d="100"/>
        </p:scale>
        <p:origin x="192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39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81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92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583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31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23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14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87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34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54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78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995EC-9D0A-48D2-A070-5AE83ECA806E}" type="datetimeFigureOut">
              <a:rPr kumimoji="1" lang="ja-JP" altLang="en-US" smtClean="0"/>
              <a:t>2024/10/2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4E8F1-0AAA-452D-BF23-742AE6A6CB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96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2.emf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oleObject" Target="../embeddings/oleObject1.bin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png"/><Relationship Id="rId5" Type="http://schemas.openxmlformats.org/officeDocument/2006/relationships/image" Target="../media/image1.emf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emf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3C79D690-44BE-C912-2D9C-53B1195F1ABB}"/>
              </a:ext>
            </a:extLst>
          </p:cNvPr>
          <p:cNvGrpSpPr/>
          <p:nvPr/>
        </p:nvGrpSpPr>
        <p:grpSpPr>
          <a:xfrm>
            <a:off x="693342" y="601625"/>
            <a:ext cx="11965414" cy="6530400"/>
            <a:chOff x="628255" y="386690"/>
            <a:chExt cx="11965414" cy="6530400"/>
          </a:xfrm>
        </p:grpSpPr>
        <p:sp>
          <p:nvSpPr>
            <p:cNvPr id="6" name="円弧 5">
              <a:extLst>
                <a:ext uri="{FF2B5EF4-FFF2-40B4-BE49-F238E27FC236}">
                  <a16:creationId xmlns:a16="http://schemas.microsoft.com/office/drawing/2014/main" id="{3477EE1F-811F-46EB-2086-5BD8C4705B4B}"/>
                </a:ext>
              </a:extLst>
            </p:cNvPr>
            <p:cNvSpPr/>
            <p:nvPr/>
          </p:nvSpPr>
          <p:spPr>
            <a:xfrm>
              <a:off x="4660030" y="894136"/>
              <a:ext cx="7933639" cy="6022954"/>
            </a:xfrm>
            <a:prstGeom prst="arc">
              <a:avLst>
                <a:gd name="adj1" fmla="val 11424942"/>
                <a:gd name="adj2" fmla="val 14656625"/>
              </a:avLst>
            </a:prstGeom>
            <a:ln w="25400">
              <a:solidFill>
                <a:srgbClr val="0048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弧 8">
              <a:extLst>
                <a:ext uri="{FF2B5EF4-FFF2-40B4-BE49-F238E27FC236}">
                  <a16:creationId xmlns:a16="http://schemas.microsoft.com/office/drawing/2014/main" id="{68B710A4-9248-1B67-EEC6-3E27A41D7D8F}"/>
                </a:ext>
              </a:extLst>
            </p:cNvPr>
            <p:cNvSpPr/>
            <p:nvPr/>
          </p:nvSpPr>
          <p:spPr>
            <a:xfrm>
              <a:off x="4728089" y="1362118"/>
              <a:ext cx="5874577" cy="4470889"/>
            </a:xfrm>
            <a:prstGeom prst="arc">
              <a:avLst>
                <a:gd name="adj1" fmla="val 11219473"/>
                <a:gd name="adj2" fmla="val 12715583"/>
              </a:avLst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154" name="グループ化 153">
              <a:extLst>
                <a:ext uri="{FF2B5EF4-FFF2-40B4-BE49-F238E27FC236}">
                  <a16:creationId xmlns:a16="http://schemas.microsoft.com/office/drawing/2014/main" id="{7D5A6960-004B-EEF9-2CF7-E1E09CF9BA0C}"/>
                </a:ext>
              </a:extLst>
            </p:cNvPr>
            <p:cNvGrpSpPr/>
            <p:nvPr/>
          </p:nvGrpSpPr>
          <p:grpSpPr>
            <a:xfrm>
              <a:off x="628255" y="386690"/>
              <a:ext cx="8689592" cy="5336633"/>
              <a:chOff x="628255" y="386690"/>
              <a:chExt cx="8689592" cy="5336633"/>
            </a:xfrm>
          </p:grpSpPr>
          <p:cxnSp>
            <p:nvCxnSpPr>
              <p:cNvPr id="8" name="直線コネクタ 7">
                <a:extLst>
                  <a:ext uri="{FF2B5EF4-FFF2-40B4-BE49-F238E27FC236}">
                    <a16:creationId xmlns:a16="http://schemas.microsoft.com/office/drawing/2014/main" id="{65C4538B-66AA-4C97-98D8-3E64F3F83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42873" y="1094238"/>
                <a:ext cx="18604" cy="12873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コネクタ 9">
                <a:extLst>
                  <a:ext uri="{FF2B5EF4-FFF2-40B4-BE49-F238E27FC236}">
                    <a16:creationId xmlns:a16="http://schemas.microsoft.com/office/drawing/2014/main" id="{80190BA9-A45A-46DB-B55D-9A7EE8CA6207}"/>
                  </a:ext>
                </a:extLst>
              </p:cNvPr>
              <p:cNvCxnSpPr/>
              <p:nvPr/>
            </p:nvCxnSpPr>
            <p:spPr>
              <a:xfrm>
                <a:off x="1354161" y="2381628"/>
                <a:ext cx="187269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F8DEC88F-D2DA-4A4B-9EFD-5F32F8785C76}"/>
                  </a:ext>
                </a:extLst>
              </p:cNvPr>
              <p:cNvCxnSpPr/>
              <p:nvPr/>
            </p:nvCxnSpPr>
            <p:spPr>
              <a:xfrm>
                <a:off x="951825" y="1481858"/>
                <a:ext cx="0" cy="63642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>
                <a:extLst>
                  <a:ext uri="{FF2B5EF4-FFF2-40B4-BE49-F238E27FC236}">
                    <a16:creationId xmlns:a16="http://schemas.microsoft.com/office/drawing/2014/main" id="{2F972550-A098-456A-9E4F-CD744A96797E}"/>
                  </a:ext>
                </a:extLst>
              </p:cNvPr>
              <p:cNvCxnSpPr/>
              <p:nvPr/>
            </p:nvCxnSpPr>
            <p:spPr>
              <a:xfrm>
                <a:off x="959141" y="2110965"/>
                <a:ext cx="402336" cy="27066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5">
                <a:extLst>
                  <a:ext uri="{FF2B5EF4-FFF2-40B4-BE49-F238E27FC236}">
                    <a16:creationId xmlns:a16="http://schemas.microsoft.com/office/drawing/2014/main" id="{62900375-CF7B-4AF2-9D79-658AF483FC9D}"/>
                  </a:ext>
                </a:extLst>
              </p:cNvPr>
              <p:cNvCxnSpPr/>
              <p:nvPr/>
            </p:nvCxnSpPr>
            <p:spPr>
              <a:xfrm flipH="1">
                <a:off x="951825" y="2381628"/>
                <a:ext cx="402336" cy="329184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線コネクタ 17">
                <a:extLst>
                  <a:ext uri="{FF2B5EF4-FFF2-40B4-BE49-F238E27FC236}">
                    <a16:creationId xmlns:a16="http://schemas.microsoft.com/office/drawing/2014/main" id="{EF9F8693-A2F7-46B1-B23C-D7B2AF95E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9140" y="2721784"/>
                <a:ext cx="0" cy="402327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F73E589F-0402-40F8-A2CA-7207B12B6D57}"/>
                  </a:ext>
                </a:extLst>
              </p:cNvPr>
              <p:cNvCxnSpPr/>
              <p:nvPr/>
            </p:nvCxnSpPr>
            <p:spPr>
              <a:xfrm>
                <a:off x="1932062" y="1968242"/>
                <a:ext cx="67299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9AE8F27C-E27C-42CC-B4CC-976CA69D8E42}"/>
                  </a:ext>
                </a:extLst>
              </p:cNvPr>
              <p:cNvCxnSpPr/>
              <p:nvPr/>
            </p:nvCxnSpPr>
            <p:spPr>
              <a:xfrm>
                <a:off x="1924747" y="1533064"/>
                <a:ext cx="731520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C289B84C-323A-43F4-B207-E28C28CC9843}"/>
                  </a:ext>
                </a:extLst>
              </p:cNvPr>
              <p:cNvCxnSpPr/>
              <p:nvPr/>
            </p:nvCxnSpPr>
            <p:spPr>
              <a:xfrm>
                <a:off x="1932062" y="1598901"/>
                <a:ext cx="0" cy="782726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698A5D4C-F444-4B1C-A01C-82D5453F66E6}"/>
                  </a:ext>
                </a:extLst>
              </p:cNvPr>
              <p:cNvCxnSpPr/>
              <p:nvPr/>
            </p:nvCxnSpPr>
            <p:spPr>
              <a:xfrm>
                <a:off x="1939377" y="2484041"/>
                <a:ext cx="0" cy="23774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矢印コネクタ 27">
                <a:extLst>
                  <a:ext uri="{FF2B5EF4-FFF2-40B4-BE49-F238E27FC236}">
                    <a16:creationId xmlns:a16="http://schemas.microsoft.com/office/drawing/2014/main" id="{23A93DCF-09E9-43CB-A607-B4FB718137FB}"/>
                  </a:ext>
                </a:extLst>
              </p:cNvPr>
              <p:cNvCxnSpPr/>
              <p:nvPr/>
            </p:nvCxnSpPr>
            <p:spPr>
              <a:xfrm flipH="1">
                <a:off x="1939377" y="2608399"/>
                <a:ext cx="595647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矢印コネクタ 29">
                <a:extLst>
                  <a:ext uri="{FF2B5EF4-FFF2-40B4-BE49-F238E27FC236}">
                    <a16:creationId xmlns:a16="http://schemas.microsoft.com/office/drawing/2014/main" id="{3DC7234F-276F-450E-A168-DAA5E9B0D6C6}"/>
                  </a:ext>
                </a:extLst>
              </p:cNvPr>
              <p:cNvCxnSpPr/>
              <p:nvPr/>
            </p:nvCxnSpPr>
            <p:spPr>
              <a:xfrm flipH="1">
                <a:off x="1354161" y="2602912"/>
                <a:ext cx="219456" cy="0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矢印コネクタ 31">
                <a:extLst>
                  <a:ext uri="{FF2B5EF4-FFF2-40B4-BE49-F238E27FC236}">
                    <a16:creationId xmlns:a16="http://schemas.microsoft.com/office/drawing/2014/main" id="{A689D874-09C8-4398-887F-E86E1E208C5F}"/>
                  </a:ext>
                </a:extLst>
              </p:cNvPr>
              <p:cNvCxnSpPr/>
              <p:nvPr/>
            </p:nvCxnSpPr>
            <p:spPr>
              <a:xfrm>
                <a:off x="1785758" y="2601084"/>
                <a:ext cx="138989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矢印コネクタ 33">
                <a:extLst>
                  <a:ext uri="{FF2B5EF4-FFF2-40B4-BE49-F238E27FC236}">
                    <a16:creationId xmlns:a16="http://schemas.microsoft.com/office/drawing/2014/main" id="{D338F313-1449-435B-A4BF-08766D6715A2}"/>
                  </a:ext>
                </a:extLst>
              </p:cNvPr>
              <p:cNvCxnSpPr/>
              <p:nvPr/>
            </p:nvCxnSpPr>
            <p:spPr>
              <a:xfrm>
                <a:off x="3080549" y="2602912"/>
                <a:ext cx="146304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51D15160-7CA4-40EB-ABD0-8671CC9924E5}"/>
                  </a:ext>
                </a:extLst>
              </p:cNvPr>
              <p:cNvSpPr/>
              <p:nvPr/>
            </p:nvSpPr>
            <p:spPr>
              <a:xfrm>
                <a:off x="3694647" y="1088280"/>
                <a:ext cx="299923" cy="1441091"/>
              </a:xfrm>
              <a:prstGeom prst="rect">
                <a:avLst/>
              </a:prstGeom>
              <a:solidFill>
                <a:srgbClr val="FFFFCC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円弧 35">
                <a:extLst>
                  <a:ext uri="{FF2B5EF4-FFF2-40B4-BE49-F238E27FC236}">
                    <a16:creationId xmlns:a16="http://schemas.microsoft.com/office/drawing/2014/main" id="{ADB9A387-EA8D-4DDD-85DF-45BC5E606E0B}"/>
                  </a:ext>
                </a:extLst>
              </p:cNvPr>
              <p:cNvSpPr/>
              <p:nvPr/>
            </p:nvSpPr>
            <p:spPr>
              <a:xfrm>
                <a:off x="1361477" y="898492"/>
                <a:ext cx="1240465" cy="634573"/>
              </a:xfrm>
              <a:prstGeom prst="arc">
                <a:avLst>
                  <a:gd name="adj1" fmla="val 5694994"/>
                  <a:gd name="adj2" fmla="val 10628179"/>
                </a:avLst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円弧 37">
                <a:extLst>
                  <a:ext uri="{FF2B5EF4-FFF2-40B4-BE49-F238E27FC236}">
                    <a16:creationId xmlns:a16="http://schemas.microsoft.com/office/drawing/2014/main" id="{D009F04A-DF10-49C1-941E-376056BEA9F2}"/>
                  </a:ext>
                </a:extLst>
              </p:cNvPr>
              <p:cNvSpPr/>
              <p:nvPr/>
            </p:nvSpPr>
            <p:spPr>
              <a:xfrm>
                <a:off x="1361477" y="386690"/>
                <a:ext cx="1272841" cy="1588863"/>
              </a:xfrm>
              <a:prstGeom prst="arc">
                <a:avLst>
                  <a:gd name="adj1" fmla="val 5694994"/>
                  <a:gd name="adj2" fmla="val 10628179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2" name="直線コネクタ 41">
                <a:extLst>
                  <a:ext uri="{FF2B5EF4-FFF2-40B4-BE49-F238E27FC236}">
                    <a16:creationId xmlns:a16="http://schemas.microsoft.com/office/drawing/2014/main" id="{20FD7488-DA37-4E17-B44B-2F06A6D64C92}"/>
                  </a:ext>
                </a:extLst>
              </p:cNvPr>
              <p:cNvCxnSpPr/>
              <p:nvPr/>
            </p:nvCxnSpPr>
            <p:spPr>
              <a:xfrm>
                <a:off x="1354161" y="1232258"/>
                <a:ext cx="56327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>
                <a:extLst>
                  <a:ext uri="{FF2B5EF4-FFF2-40B4-BE49-F238E27FC236}">
                    <a16:creationId xmlns:a16="http://schemas.microsoft.com/office/drawing/2014/main" id="{075E2D16-73CB-4978-876D-B33EF6D72A1E}"/>
                  </a:ext>
                </a:extLst>
              </p:cNvPr>
              <p:cNvCxnSpPr/>
              <p:nvPr/>
            </p:nvCxnSpPr>
            <p:spPr>
              <a:xfrm>
                <a:off x="1361476" y="2473065"/>
                <a:ext cx="0" cy="23774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6B16A6BA-7995-401C-A048-28D2F19EC2E0}"/>
                  </a:ext>
                </a:extLst>
              </p:cNvPr>
              <p:cNvSpPr txBox="1"/>
              <p:nvPr/>
            </p:nvSpPr>
            <p:spPr>
              <a:xfrm>
                <a:off x="1917432" y="1094238"/>
                <a:ext cx="13386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凝集破壊応力</a:t>
                </a: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452FC252-F27E-4464-8E5A-40B731EBD67B}"/>
                  </a:ext>
                </a:extLst>
              </p:cNvPr>
              <p:cNvSpPr txBox="1"/>
              <p:nvPr/>
            </p:nvSpPr>
            <p:spPr>
              <a:xfrm>
                <a:off x="1187789" y="2754779"/>
                <a:ext cx="10823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ひずみの拘束の</a:t>
                </a:r>
              </a:p>
              <a:p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強い領域</a:t>
                </a: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F7DC9BD-A56A-4FF4-AC9C-5A41BDC4C046}"/>
                  </a:ext>
                </a:extLst>
              </p:cNvPr>
              <p:cNvSpPr txBox="1"/>
              <p:nvPr/>
            </p:nvSpPr>
            <p:spPr>
              <a:xfrm>
                <a:off x="2285125" y="2732758"/>
                <a:ext cx="10823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ひずみの拘束の</a:t>
                </a:r>
              </a:p>
              <a:p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作用しない領域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82B64692-AEA8-47F4-A2D3-9CA29B7EC312}"/>
                  </a:ext>
                </a:extLst>
              </p:cNvPr>
              <p:cNvSpPr txBox="1"/>
              <p:nvPr/>
            </p:nvSpPr>
            <p:spPr>
              <a:xfrm>
                <a:off x="2609260" y="1803821"/>
                <a:ext cx="8899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H: </a:t>
                </a:r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高い体積</a:t>
                </a:r>
              </a:p>
              <a:p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弾性率</a:t>
                </a: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6C0C627E-620C-4B3F-9362-D09D3519C2A6}"/>
                  </a:ext>
                </a:extLst>
              </p:cNvPr>
              <p:cNvSpPr txBox="1"/>
              <p:nvPr/>
            </p:nvSpPr>
            <p:spPr>
              <a:xfrm>
                <a:off x="2363255" y="1287330"/>
                <a:ext cx="12728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L:</a:t>
                </a:r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低い体積弾</a:t>
                </a:r>
                <a:r>
                  <a:rPr kumimoji="1" lang="ja-JP" altLang="en-US" sz="12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性率</a:t>
                </a: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5D121D56-7D56-41D2-ADC2-F321CDE17912}"/>
                  </a:ext>
                </a:extLst>
              </p:cNvPr>
              <p:cNvSpPr txBox="1"/>
              <p:nvPr/>
            </p:nvSpPr>
            <p:spPr>
              <a:xfrm>
                <a:off x="1916559" y="1644075"/>
                <a:ext cx="11639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応力集中の緩和</a:t>
                </a:r>
              </a:p>
            </p:txBody>
          </p:sp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id="{542A3ECF-D0AF-4555-A630-8B29D1684657}"/>
                  </a:ext>
                </a:extLst>
              </p:cNvPr>
              <p:cNvGrpSpPr/>
              <p:nvPr/>
            </p:nvGrpSpPr>
            <p:grpSpPr>
              <a:xfrm>
                <a:off x="1375957" y="1807837"/>
                <a:ext cx="955326" cy="822584"/>
                <a:chOff x="2149840" y="4870502"/>
                <a:chExt cx="1194157" cy="1028230"/>
              </a:xfrm>
            </p:grpSpPr>
            <p:sp>
              <p:nvSpPr>
                <p:cNvPr id="51" name="円弧 50">
                  <a:extLst>
                    <a:ext uri="{FF2B5EF4-FFF2-40B4-BE49-F238E27FC236}">
                      <a16:creationId xmlns:a16="http://schemas.microsoft.com/office/drawing/2014/main" id="{34F33610-91CC-40EE-87F2-CB1997EB83E5}"/>
                    </a:ext>
                  </a:extLst>
                </p:cNvPr>
                <p:cNvSpPr/>
                <p:nvPr/>
              </p:nvSpPr>
              <p:spPr>
                <a:xfrm>
                  <a:off x="2149840" y="5254404"/>
                  <a:ext cx="374714" cy="644328"/>
                </a:xfrm>
                <a:prstGeom prst="arc">
                  <a:avLst>
                    <a:gd name="adj1" fmla="val 10866191"/>
                    <a:gd name="adj2" fmla="val 18191059"/>
                  </a:avLst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" name="円弧 51">
                  <a:extLst>
                    <a:ext uri="{FF2B5EF4-FFF2-40B4-BE49-F238E27FC236}">
                      <a16:creationId xmlns:a16="http://schemas.microsoft.com/office/drawing/2014/main" id="{965B1949-C68C-41EF-8565-C2ACDE2B475F}"/>
                    </a:ext>
                  </a:extLst>
                </p:cNvPr>
                <p:cNvSpPr/>
                <p:nvPr/>
              </p:nvSpPr>
              <p:spPr>
                <a:xfrm>
                  <a:off x="2446281" y="4870502"/>
                  <a:ext cx="897716" cy="716675"/>
                </a:xfrm>
                <a:prstGeom prst="arc">
                  <a:avLst>
                    <a:gd name="adj1" fmla="val 5269101"/>
                    <a:gd name="adj2" fmla="val 9861686"/>
                  </a:avLst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58" name="グループ化 57">
                <a:extLst>
                  <a:ext uri="{FF2B5EF4-FFF2-40B4-BE49-F238E27FC236}">
                    <a16:creationId xmlns:a16="http://schemas.microsoft.com/office/drawing/2014/main" id="{6E1FBDDD-5D91-43C9-B0AA-0E31255EA55F}"/>
                  </a:ext>
                </a:extLst>
              </p:cNvPr>
              <p:cNvGrpSpPr/>
              <p:nvPr/>
            </p:nvGrpSpPr>
            <p:grpSpPr>
              <a:xfrm>
                <a:off x="1375957" y="1984665"/>
                <a:ext cx="960245" cy="569294"/>
                <a:chOff x="1653703" y="4756853"/>
                <a:chExt cx="1200306" cy="711618"/>
              </a:xfrm>
            </p:grpSpPr>
            <p:sp>
              <p:nvSpPr>
                <p:cNvPr id="56" name="円弧 55">
                  <a:extLst>
                    <a:ext uri="{FF2B5EF4-FFF2-40B4-BE49-F238E27FC236}">
                      <a16:creationId xmlns:a16="http://schemas.microsoft.com/office/drawing/2014/main" id="{69AC3A3F-8581-4EA0-B91C-61056F85707A}"/>
                    </a:ext>
                  </a:extLst>
                </p:cNvPr>
                <p:cNvSpPr/>
                <p:nvPr/>
              </p:nvSpPr>
              <p:spPr>
                <a:xfrm>
                  <a:off x="1653703" y="5030034"/>
                  <a:ext cx="380394" cy="438437"/>
                </a:xfrm>
                <a:prstGeom prst="arc">
                  <a:avLst>
                    <a:gd name="adj1" fmla="val 10866191"/>
                    <a:gd name="adj2" fmla="val 18754587"/>
                  </a:avLst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7" name="円弧 56">
                  <a:extLst>
                    <a:ext uri="{FF2B5EF4-FFF2-40B4-BE49-F238E27FC236}">
                      <a16:creationId xmlns:a16="http://schemas.microsoft.com/office/drawing/2014/main" id="{EF6EF308-475C-4BBA-978B-6A8BA9A00F15}"/>
                    </a:ext>
                  </a:extLst>
                </p:cNvPr>
                <p:cNvSpPr/>
                <p:nvPr/>
              </p:nvSpPr>
              <p:spPr>
                <a:xfrm>
                  <a:off x="1942685" y="4756853"/>
                  <a:ext cx="911324" cy="487666"/>
                </a:xfrm>
                <a:prstGeom prst="arc">
                  <a:avLst>
                    <a:gd name="adj1" fmla="val 5269101"/>
                    <a:gd name="adj2" fmla="val 10078792"/>
                  </a:avLst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60" name="直線矢印コネクタ 59">
                <a:extLst>
                  <a:ext uri="{FF2B5EF4-FFF2-40B4-BE49-F238E27FC236}">
                    <a16:creationId xmlns:a16="http://schemas.microsoft.com/office/drawing/2014/main" id="{D42F909D-AE04-4196-B1DA-098CE6A922C9}"/>
                  </a:ext>
                </a:extLst>
              </p:cNvPr>
              <p:cNvCxnSpPr/>
              <p:nvPr/>
            </p:nvCxnSpPr>
            <p:spPr>
              <a:xfrm flipV="1">
                <a:off x="1971672" y="1567184"/>
                <a:ext cx="0" cy="318565"/>
              </a:xfrm>
              <a:prstGeom prst="straightConnector1">
                <a:avLst/>
              </a:prstGeom>
              <a:ln w="22225">
                <a:solidFill>
                  <a:srgbClr val="0070C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矢印コネクタ 61">
                <a:extLst>
                  <a:ext uri="{FF2B5EF4-FFF2-40B4-BE49-F238E27FC236}">
                    <a16:creationId xmlns:a16="http://schemas.microsoft.com/office/drawing/2014/main" id="{78BDFFA8-1F4F-41A2-A37E-B6DFABD8AE6C}"/>
                  </a:ext>
                </a:extLst>
              </p:cNvPr>
              <p:cNvCxnSpPr/>
              <p:nvPr/>
            </p:nvCxnSpPr>
            <p:spPr>
              <a:xfrm>
                <a:off x="1661875" y="2487260"/>
                <a:ext cx="0" cy="2972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矢印コネクタ 62">
                <a:extLst>
                  <a:ext uri="{FF2B5EF4-FFF2-40B4-BE49-F238E27FC236}">
                    <a16:creationId xmlns:a16="http://schemas.microsoft.com/office/drawing/2014/main" id="{7CA69BBA-1C43-4BEB-8291-3FFA060E376E}"/>
                  </a:ext>
                </a:extLst>
              </p:cNvPr>
              <p:cNvCxnSpPr/>
              <p:nvPr/>
            </p:nvCxnSpPr>
            <p:spPr>
              <a:xfrm>
                <a:off x="2816182" y="2454780"/>
                <a:ext cx="0" cy="2972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92FD82EF-47C4-477D-93A3-97A50389F42B}"/>
                  </a:ext>
                </a:extLst>
              </p:cNvPr>
              <p:cNvSpPr txBox="1"/>
              <p:nvPr/>
            </p:nvSpPr>
            <p:spPr>
              <a:xfrm>
                <a:off x="1123733" y="1181121"/>
                <a:ext cx="365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応力</a:t>
                </a: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53F88FD0-933A-47F3-8BB9-E2E631C2D27D}"/>
                  </a:ext>
                </a:extLst>
              </p:cNvPr>
              <p:cNvSpPr txBox="1"/>
              <p:nvPr/>
            </p:nvSpPr>
            <p:spPr>
              <a:xfrm>
                <a:off x="628255" y="2264003"/>
                <a:ext cx="723275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5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切り欠き</a:t>
                </a: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318D7C7-2BED-47D3-AB9C-4B73BDEFBAF6}"/>
                  </a:ext>
                </a:extLst>
              </p:cNvPr>
              <p:cNvSpPr txBox="1"/>
              <p:nvPr/>
            </p:nvSpPr>
            <p:spPr>
              <a:xfrm>
                <a:off x="1481831" y="1450192"/>
                <a:ext cx="5014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00" b="1" dirty="0" err="1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σy</a:t>
                </a:r>
                <a:endParaRPr kumimoji="1" lang="ja-JP" altLang="en-US" sz="1000" b="1" dirty="0">
                  <a:latin typeface="ＭＳ 明朝" panose="02020609040205080304" pitchFamily="17" charset="-128"/>
                  <a:ea typeface="ＭＳ 明朝" panose="02020609040205080304" pitchFamily="17" charset="-128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DDFA313D-AEDC-447B-B84F-5751C450047C}"/>
                  </a:ext>
                </a:extLst>
              </p:cNvPr>
              <p:cNvSpPr txBox="1"/>
              <p:nvPr/>
            </p:nvSpPr>
            <p:spPr>
              <a:xfrm>
                <a:off x="1551835" y="1898021"/>
                <a:ext cx="38664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50" b="1" dirty="0" err="1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σx</a:t>
                </a:r>
                <a:endParaRPr kumimoji="1" lang="ja-JP" altLang="en-US" sz="1050" b="1" dirty="0">
                  <a:latin typeface="ＭＳ 明朝" panose="02020609040205080304" pitchFamily="17" charset="-128"/>
                  <a:ea typeface="ＭＳ 明朝" panose="02020609040205080304" pitchFamily="17" charset="-128"/>
                </a:endParaRPr>
              </a:p>
            </p:txBody>
          </p:sp>
          <p:grpSp>
            <p:nvGrpSpPr>
              <p:cNvPr id="76" name="グループ化 75">
                <a:extLst>
                  <a:ext uri="{FF2B5EF4-FFF2-40B4-BE49-F238E27FC236}">
                    <a16:creationId xmlns:a16="http://schemas.microsoft.com/office/drawing/2014/main" id="{E225BE70-E4EF-43EB-91EF-AC39A0509980}"/>
                  </a:ext>
                </a:extLst>
              </p:cNvPr>
              <p:cNvGrpSpPr/>
              <p:nvPr/>
            </p:nvGrpSpPr>
            <p:grpSpPr>
              <a:xfrm>
                <a:off x="1019530" y="1508928"/>
                <a:ext cx="323342" cy="687369"/>
                <a:chOff x="4558411" y="4234103"/>
                <a:chExt cx="404178" cy="859211"/>
              </a:xfrm>
            </p:grpSpPr>
            <p:grpSp>
              <p:nvGrpSpPr>
                <p:cNvPr id="73" name="グループ化 72">
                  <a:extLst>
                    <a:ext uri="{FF2B5EF4-FFF2-40B4-BE49-F238E27FC236}">
                      <a16:creationId xmlns:a16="http://schemas.microsoft.com/office/drawing/2014/main" id="{70BC50EA-B54D-41A0-8A4B-BC328672D69F}"/>
                    </a:ext>
                  </a:extLst>
                </p:cNvPr>
                <p:cNvGrpSpPr/>
                <p:nvPr/>
              </p:nvGrpSpPr>
              <p:grpSpPr>
                <a:xfrm>
                  <a:off x="4572000" y="4485132"/>
                  <a:ext cx="317090" cy="367087"/>
                  <a:chOff x="4572000" y="4485132"/>
                  <a:chExt cx="317090" cy="367087"/>
                </a:xfrm>
              </p:grpSpPr>
              <p:cxnSp>
                <p:nvCxnSpPr>
                  <p:cNvPr id="69" name="直線矢印コネクタ 68">
                    <a:extLst>
                      <a:ext uri="{FF2B5EF4-FFF2-40B4-BE49-F238E27FC236}">
                        <a16:creationId xmlns:a16="http://schemas.microsoft.com/office/drawing/2014/main" id="{8444DFC6-E0F2-4D22-82F6-DB8EA67BD8A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72000" y="4852219"/>
                    <a:ext cx="317090" cy="0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stealth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線矢印コネクタ 70">
                    <a:extLst>
                      <a:ext uri="{FF2B5EF4-FFF2-40B4-BE49-F238E27FC236}">
                        <a16:creationId xmlns:a16="http://schemas.microsoft.com/office/drawing/2014/main" id="{266EC48F-EDCF-443B-AE19-7ED0EB152EAD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572000" y="4485132"/>
                    <a:ext cx="0" cy="359713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stealth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テキスト ボックス 73">
                  <a:extLst>
                    <a:ext uri="{FF2B5EF4-FFF2-40B4-BE49-F238E27FC236}">
                      <a16:creationId xmlns:a16="http://schemas.microsoft.com/office/drawing/2014/main" id="{82B2C217-5AFD-412A-913C-81247099CFE8}"/>
                    </a:ext>
                  </a:extLst>
                </p:cNvPr>
                <p:cNvSpPr txBox="1"/>
                <p:nvPr/>
              </p:nvSpPr>
              <p:spPr>
                <a:xfrm>
                  <a:off x="4662507" y="4723982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x</a:t>
                  </a:r>
                  <a:endParaRPr kumimoji="1" lang="ja-JP" altLang="en-US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B3ED9847-44DA-481B-AE86-F5D6D2228247}"/>
                    </a:ext>
                  </a:extLst>
                </p:cNvPr>
                <p:cNvSpPr txBox="1"/>
                <p:nvPr/>
              </p:nvSpPr>
              <p:spPr>
                <a:xfrm>
                  <a:off x="4558411" y="4234103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y</a:t>
                  </a:r>
                  <a:endParaRPr kumimoji="1" lang="ja-JP" altLang="en-US" b="1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</p:grp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4E4FF4DF-180F-46DE-B74E-451FA17E587B}"/>
                  </a:ext>
                </a:extLst>
              </p:cNvPr>
              <p:cNvSpPr/>
              <p:nvPr/>
            </p:nvSpPr>
            <p:spPr>
              <a:xfrm>
                <a:off x="693342" y="1082356"/>
                <a:ext cx="2695470" cy="2055791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0" name="二等辺三角形 79">
                <a:extLst>
                  <a:ext uri="{FF2B5EF4-FFF2-40B4-BE49-F238E27FC236}">
                    <a16:creationId xmlns:a16="http://schemas.microsoft.com/office/drawing/2014/main" id="{D501CF36-821F-494D-91B5-D09036CF2FA3}"/>
                  </a:ext>
                </a:extLst>
              </p:cNvPr>
              <p:cNvSpPr/>
              <p:nvPr/>
            </p:nvSpPr>
            <p:spPr>
              <a:xfrm rot="5400000">
                <a:off x="3692093" y="1750272"/>
                <a:ext cx="38513" cy="78594"/>
              </a:xfrm>
              <a:prstGeom prst="triangle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3C285E7A-2D50-4794-981B-5047A004C112}"/>
                  </a:ext>
                </a:extLst>
              </p:cNvPr>
              <p:cNvSpPr/>
              <p:nvPr/>
            </p:nvSpPr>
            <p:spPr>
              <a:xfrm>
                <a:off x="4149470" y="1878365"/>
                <a:ext cx="36575" cy="5441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63679215-47A8-4C05-B76E-D43981B197C3}"/>
                  </a:ext>
                </a:extLst>
              </p:cNvPr>
              <p:cNvSpPr/>
              <p:nvPr/>
            </p:nvSpPr>
            <p:spPr>
              <a:xfrm>
                <a:off x="4152010" y="1878365"/>
                <a:ext cx="36575" cy="594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DFA33FAB-D9D0-45BD-9D28-1745BB40E880}"/>
                  </a:ext>
                </a:extLst>
              </p:cNvPr>
              <p:cNvSpPr/>
              <p:nvPr/>
            </p:nvSpPr>
            <p:spPr>
              <a:xfrm>
                <a:off x="3647392" y="1763991"/>
                <a:ext cx="36575" cy="448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B5556376-6C74-46B4-8B45-E4875C890864}"/>
                  </a:ext>
                </a:extLst>
              </p:cNvPr>
              <p:cNvSpPr/>
              <p:nvPr/>
            </p:nvSpPr>
            <p:spPr>
              <a:xfrm>
                <a:off x="3647392" y="1736784"/>
                <a:ext cx="123208" cy="105582"/>
              </a:xfrm>
              <a:prstGeom prst="rect">
                <a:avLst/>
              </a:prstGeom>
              <a:noFill/>
              <a:ln w="15875"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92" name="直線矢印コネクタ 91">
                <a:extLst>
                  <a:ext uri="{FF2B5EF4-FFF2-40B4-BE49-F238E27FC236}">
                    <a16:creationId xmlns:a16="http://schemas.microsoft.com/office/drawing/2014/main" id="{C363AA2F-61A8-4284-A78C-EFB1FF418B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91353" y="1830947"/>
                <a:ext cx="244742" cy="47418"/>
              </a:xfrm>
              <a:prstGeom prst="straightConnector1">
                <a:avLst/>
              </a:prstGeom>
              <a:ln w="15875">
                <a:solidFill>
                  <a:srgbClr val="C00000"/>
                </a:solidFill>
                <a:prstDash val="sys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38EA6884-2FD7-4429-8E05-3D02173E7FBE}"/>
                  </a:ext>
                </a:extLst>
              </p:cNvPr>
              <p:cNvSpPr txBox="1"/>
              <p:nvPr/>
            </p:nvSpPr>
            <p:spPr>
              <a:xfrm>
                <a:off x="1804844" y="647410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(a)</a:t>
                </a:r>
                <a:r>
                  <a:rPr kumimoji="1" lang="ja-JP" alt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 応力集中</a:t>
                </a:r>
              </a:p>
            </p:txBody>
          </p:sp>
          <p:cxnSp>
            <p:nvCxnSpPr>
              <p:cNvPr id="96" name="直線矢印コネクタ 95">
                <a:extLst>
                  <a:ext uri="{FF2B5EF4-FFF2-40B4-BE49-F238E27FC236}">
                    <a16:creationId xmlns:a16="http://schemas.microsoft.com/office/drawing/2014/main" id="{CCD856A2-AE93-4CBA-83D6-381F64C5E3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44609" y="894136"/>
                <a:ext cx="0" cy="188221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線矢印コネクタ 97">
                <a:extLst>
                  <a:ext uri="{FF2B5EF4-FFF2-40B4-BE49-F238E27FC236}">
                    <a16:creationId xmlns:a16="http://schemas.microsoft.com/office/drawing/2014/main" id="{AA3EF102-7C73-41FF-BA19-8E3F25D1DC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4609" y="2545007"/>
                <a:ext cx="0" cy="188221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8986BD95-299B-4C37-B624-6C37CB23FF72}"/>
                  </a:ext>
                </a:extLst>
              </p:cNvPr>
              <p:cNvSpPr txBox="1"/>
              <p:nvPr/>
            </p:nvSpPr>
            <p:spPr>
              <a:xfrm>
                <a:off x="3431677" y="2680334"/>
                <a:ext cx="12094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切り欠きを持つ平板の引っ張り変形</a:t>
                </a:r>
              </a:p>
            </p:txBody>
          </p:sp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8BEE9C51-40DE-7F29-932F-B3C71460140D}"/>
                  </a:ext>
                </a:extLst>
              </p:cNvPr>
              <p:cNvSpPr txBox="1"/>
              <p:nvPr/>
            </p:nvSpPr>
            <p:spPr>
              <a:xfrm>
                <a:off x="2828647" y="1613086"/>
                <a:ext cx="99489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</a:t>
                </a:r>
                <a:r>
                  <a:rPr kumimoji="1" lang="en-US" altLang="ja-JP" sz="100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SC</a:t>
                </a:r>
                <a:r>
                  <a:rPr kumimoji="1" lang="ja-JP" altLang="en-US" sz="100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の低下</a:t>
                </a:r>
                <a:r>
                  <a:rPr kumimoji="1" lang="en-US" altLang="ja-JP" sz="100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)</a:t>
                </a:r>
                <a:endParaRPr kumimoji="1" lang="ja-JP" altLang="en-US" sz="1000" b="1" dirty="0">
                  <a:solidFill>
                    <a:srgbClr val="002060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endParaRPr>
              </a:p>
            </p:txBody>
          </p:sp>
          <p:cxnSp>
            <p:nvCxnSpPr>
              <p:cNvPr id="46" name="直線矢印コネクタ 45">
                <a:extLst>
                  <a:ext uri="{FF2B5EF4-FFF2-40B4-BE49-F238E27FC236}">
                    <a16:creationId xmlns:a16="http://schemas.microsoft.com/office/drawing/2014/main" id="{887679CC-9C39-CDFA-88E1-7A7C99553E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6082" y="3154889"/>
                <a:ext cx="3461323" cy="65387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矢印コネクタ 52">
                <a:extLst>
                  <a:ext uri="{FF2B5EF4-FFF2-40B4-BE49-F238E27FC236}">
                    <a16:creationId xmlns:a16="http://schemas.microsoft.com/office/drawing/2014/main" id="{C4CD66FB-7D37-BF67-2F46-76967643AA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6082" y="1094238"/>
                <a:ext cx="0" cy="2126038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コネクタ 14">
                <a:extLst>
                  <a:ext uri="{FF2B5EF4-FFF2-40B4-BE49-F238E27FC236}">
                    <a16:creationId xmlns:a16="http://schemas.microsoft.com/office/drawing/2014/main" id="{80CFD13E-E185-2337-1794-CBC0317CB05B}"/>
                  </a:ext>
                </a:extLst>
              </p:cNvPr>
              <p:cNvCxnSpPr>
                <a:cxnSpLocks/>
                <a:stCxn id="9" idx="0"/>
              </p:cNvCxnSpPr>
              <p:nvPr/>
            </p:nvCxnSpPr>
            <p:spPr>
              <a:xfrm flipV="1">
                <a:off x="4765492" y="1791734"/>
                <a:ext cx="291905" cy="145021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矢印コネクタ 16">
                <a:extLst>
                  <a:ext uri="{FF2B5EF4-FFF2-40B4-BE49-F238E27FC236}">
                    <a16:creationId xmlns:a16="http://schemas.microsoft.com/office/drawing/2014/main" id="{D9B5D9E4-2C75-6080-2FFC-81A775EB83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2090" y="2190132"/>
                <a:ext cx="0" cy="420624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矢印コネクタ 18">
                <a:extLst>
                  <a:ext uri="{FF2B5EF4-FFF2-40B4-BE49-F238E27FC236}">
                    <a16:creationId xmlns:a16="http://schemas.microsoft.com/office/drawing/2014/main" id="{8A6B32C6-418A-A8EC-781E-CA8B5AA5E4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2300" y="1082356"/>
                <a:ext cx="0" cy="237105"/>
              </a:xfrm>
              <a:prstGeom prst="straightConnector1">
                <a:avLst/>
              </a:prstGeom>
              <a:ln w="25400">
                <a:solidFill>
                  <a:srgbClr val="00482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円弧 20">
                <a:extLst>
                  <a:ext uri="{FF2B5EF4-FFF2-40B4-BE49-F238E27FC236}">
                    <a16:creationId xmlns:a16="http://schemas.microsoft.com/office/drawing/2014/main" id="{7E8EAD80-CE89-B692-C09C-E94E7464BE66}"/>
                  </a:ext>
                </a:extLst>
              </p:cNvPr>
              <p:cNvSpPr/>
              <p:nvPr/>
            </p:nvSpPr>
            <p:spPr>
              <a:xfrm>
                <a:off x="4047763" y="2573727"/>
                <a:ext cx="1293098" cy="1293098"/>
              </a:xfrm>
              <a:prstGeom prst="arc">
                <a:avLst>
                  <a:gd name="adj1" fmla="val 17352187"/>
                  <a:gd name="adj2" fmla="val 0"/>
                </a:avLst>
              </a:prstGeom>
              <a:ln w="15875">
                <a:solidFill>
                  <a:schemeClr val="tx1"/>
                </a:solidFill>
                <a:head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FABCC8E-94EB-EF8E-BA80-F8B567105C6F}"/>
                  </a:ext>
                </a:extLst>
              </p:cNvPr>
              <p:cNvSpPr txBox="1"/>
              <p:nvPr/>
            </p:nvSpPr>
            <p:spPr>
              <a:xfrm>
                <a:off x="5340861" y="2667310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5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3G</a:t>
                </a:r>
                <a:endParaRPr kumimoji="1" lang="ja-JP" altLang="en-US" sz="1050" b="1" dirty="0">
                  <a:latin typeface="ＭＳ 明朝" panose="02020609040205080304" pitchFamily="17" charset="-128"/>
                  <a:ea typeface="ＭＳ 明朝" panose="02020609040205080304" pitchFamily="17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EC045D8-195C-262D-2FDB-40675D0439E1}"/>
                  </a:ext>
                </a:extLst>
              </p:cNvPr>
              <p:cNvSpPr txBox="1"/>
              <p:nvPr/>
            </p:nvSpPr>
            <p:spPr>
              <a:xfrm>
                <a:off x="4833358" y="1017558"/>
                <a:ext cx="2397968" cy="50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5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H : </a:t>
                </a:r>
                <a:r>
                  <a:rPr kumimoji="1" lang="ja-JP" altLang="en-US" sz="105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低い強度</a:t>
                </a:r>
              </a:p>
              <a:p>
                <a:r>
                  <a:rPr kumimoji="1" lang="ja-JP" altLang="en-US" sz="105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　　低いタフネス</a:t>
                </a:r>
                <a:r>
                  <a:rPr kumimoji="1" lang="ja-JP" altLang="en-US" sz="160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　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0947E3C7-C484-BDDC-5188-9016F6A1549B}"/>
                  </a:ext>
                </a:extLst>
              </p:cNvPr>
              <p:cNvSpPr txBox="1"/>
              <p:nvPr/>
            </p:nvSpPr>
            <p:spPr>
              <a:xfrm>
                <a:off x="5418260" y="2305387"/>
                <a:ext cx="153900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5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H : </a:t>
                </a:r>
                <a:r>
                  <a:rPr kumimoji="1" lang="ja-JP" altLang="en-US" sz="105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高い体積弾性率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3420E2E-50BB-5BDA-FA75-B3077812FC73}"/>
                  </a:ext>
                </a:extLst>
              </p:cNvPr>
              <p:cNvSpPr txBox="1"/>
              <p:nvPr/>
            </p:nvSpPr>
            <p:spPr>
              <a:xfrm>
                <a:off x="7238876" y="887811"/>
                <a:ext cx="127284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50" b="1" dirty="0">
                    <a:solidFill>
                      <a:srgbClr val="004821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L: </a:t>
                </a:r>
                <a:r>
                  <a:rPr kumimoji="1" lang="ja-JP" altLang="en-US" sz="1050" b="1" dirty="0">
                    <a:solidFill>
                      <a:srgbClr val="004821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高い強度</a:t>
                </a:r>
              </a:p>
              <a:p>
                <a:r>
                  <a:rPr kumimoji="1" lang="ja-JP" altLang="en-US" sz="1050" b="1" dirty="0">
                    <a:solidFill>
                      <a:srgbClr val="004821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　 高いタフネス　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A75266D9-9415-5F47-50FB-464EF06D1236}"/>
                  </a:ext>
                </a:extLst>
              </p:cNvPr>
              <p:cNvSpPr txBox="1"/>
              <p:nvPr/>
            </p:nvSpPr>
            <p:spPr>
              <a:xfrm>
                <a:off x="6927901" y="1340459"/>
                <a:ext cx="139827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50" b="1" dirty="0">
                    <a:solidFill>
                      <a:srgbClr val="004821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L : </a:t>
                </a:r>
                <a:r>
                  <a:rPr kumimoji="1" lang="ja-JP" altLang="en-US" sz="1050" b="1" dirty="0">
                    <a:solidFill>
                      <a:srgbClr val="004821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低い体積弾性率</a:t>
                </a:r>
                <a:endParaRPr kumimoji="1" lang="en-US" altLang="ja-JP" sz="1050" b="1" dirty="0">
                  <a:solidFill>
                    <a:srgbClr val="004821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endParaRPr>
              </a:p>
            </p:txBody>
          </p:sp>
          <p:cxnSp>
            <p:nvCxnSpPr>
              <p:cNvPr id="33" name="直線矢印コネクタ 32">
                <a:extLst>
                  <a:ext uri="{FF2B5EF4-FFF2-40B4-BE49-F238E27FC236}">
                    <a16:creationId xmlns:a16="http://schemas.microsoft.com/office/drawing/2014/main" id="{49740554-1142-A144-48B2-B03FDC4947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28203" y="1306434"/>
                <a:ext cx="961053" cy="533736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56E1A79-8ECC-CD69-421E-ADE6374BD704}"/>
                  </a:ext>
                </a:extLst>
              </p:cNvPr>
              <p:cNvSpPr txBox="1"/>
              <p:nvPr/>
            </p:nvSpPr>
            <p:spPr>
              <a:xfrm>
                <a:off x="5929552" y="1762594"/>
                <a:ext cx="1127232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5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応力集中の緩和</a:t>
                </a:r>
              </a:p>
            </p:txBody>
          </p:sp>
          <p:cxnSp>
            <p:nvCxnSpPr>
              <p:cNvPr id="39" name="直線矢印コネクタ 38">
                <a:extLst>
                  <a:ext uri="{FF2B5EF4-FFF2-40B4-BE49-F238E27FC236}">
                    <a16:creationId xmlns:a16="http://schemas.microsoft.com/office/drawing/2014/main" id="{C53F57E2-29E7-B61D-92F0-84F17BD704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14845" y="1574249"/>
                <a:ext cx="154524" cy="60548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3345BEE3-1BBC-49CB-6F79-2AB8696D1BB2}"/>
                  </a:ext>
                </a:extLst>
              </p:cNvPr>
              <p:cNvSpPr txBox="1"/>
              <p:nvPr/>
            </p:nvSpPr>
            <p:spPr>
              <a:xfrm rot="16200000">
                <a:off x="4064674" y="1099343"/>
                <a:ext cx="102096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公称応力</a:t>
                </a: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168F0510-E8EC-AB42-C9DE-716DE45CE1C8}"/>
                  </a:ext>
                </a:extLst>
              </p:cNvPr>
              <p:cNvSpPr txBox="1"/>
              <p:nvPr/>
            </p:nvSpPr>
            <p:spPr>
              <a:xfrm>
                <a:off x="7923094" y="3202813"/>
                <a:ext cx="58862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50" b="1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ひずみ</a:t>
                </a:r>
              </a:p>
            </p:txBody>
          </p:sp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234E15D1-D6CB-23D1-0ECC-E93240011EDA}"/>
                  </a:ext>
                </a:extLst>
              </p:cNvPr>
              <p:cNvSpPr txBox="1"/>
              <p:nvPr/>
            </p:nvSpPr>
            <p:spPr>
              <a:xfrm>
                <a:off x="6933870" y="1740787"/>
                <a:ext cx="1090325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sz="105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(SC</a:t>
                </a:r>
                <a:r>
                  <a:rPr kumimoji="1" lang="ja-JP" altLang="en-US" sz="105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の低下</a:t>
                </a:r>
                <a:r>
                  <a:rPr kumimoji="1" lang="en-US" altLang="ja-JP" sz="1050" b="1" dirty="0">
                    <a:solidFill>
                      <a:srgbClr val="00206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)</a:t>
                </a:r>
                <a:endParaRPr kumimoji="1" lang="ja-JP" altLang="en-US" sz="1050" b="1" dirty="0">
                  <a:solidFill>
                    <a:srgbClr val="002060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endParaRP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6AC77C34-52FE-CE7B-3B43-64FF1DCFF15D}"/>
                  </a:ext>
                </a:extLst>
              </p:cNvPr>
              <p:cNvSpPr txBox="1"/>
              <p:nvPr/>
            </p:nvSpPr>
            <p:spPr>
              <a:xfrm>
                <a:off x="4745847" y="660927"/>
                <a:ext cx="457200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(b) </a:t>
                </a:r>
                <a:r>
                  <a:rPr lang="ja-JP" alt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切り欠きのある試験片の応力</a:t>
                </a:r>
                <a:r>
                  <a:rPr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-</a:t>
                </a:r>
                <a:r>
                  <a:rPr lang="ja-JP" alt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ひずみ曲線</a:t>
                </a: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92273D3E-4FDB-FE0C-F094-CE029E474D0C}"/>
                  </a:ext>
                </a:extLst>
              </p:cNvPr>
              <p:cNvSpPr txBox="1"/>
              <p:nvPr/>
            </p:nvSpPr>
            <p:spPr>
              <a:xfrm>
                <a:off x="5835100" y="1968242"/>
                <a:ext cx="206979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50" b="1" dirty="0">
                    <a:solidFill>
                      <a:schemeClr val="accent2">
                        <a:lumMod val="50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ボイドによる体積弾性率の緩和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85" name="オブジェクト 84">
                    <a:extLst>
                      <a:ext uri="{FF2B5EF4-FFF2-40B4-BE49-F238E27FC236}">
                        <a16:creationId xmlns:a16="http://schemas.microsoft.com/office/drawing/2014/main" id="{219FE3D9-B792-AE97-A299-7A9B5ADF31E7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390544271"/>
                      </p:ext>
                    </p:extLst>
                  </p:nvPr>
                </p:nvGraphicFramePr>
                <p:xfrm>
                  <a:off x="931947" y="3613251"/>
                  <a:ext cx="3215770" cy="2110072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KGPlot" r:id="rId2" imgW="2871575" imgH="1883919" progId="KGraph_Plot">
                          <p:embed/>
                        </p:oleObj>
                      </mc:Choice>
                      <mc:Fallback>
                        <p:oleObj name="KGPlot" r:id="rId2" imgW="2871575" imgH="1883919" progId="KGraph_Plo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3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931947" y="3613251"/>
                                <a:ext cx="3215770" cy="2110072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85" name="オブジェクト 84">
                    <a:extLst>
                      <a:ext uri="{FF2B5EF4-FFF2-40B4-BE49-F238E27FC236}">
                        <a16:creationId xmlns:a16="http://schemas.microsoft.com/office/drawing/2014/main" id="{219FE3D9-B792-AE97-A299-7A9B5ADF31E7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390544271"/>
                      </p:ext>
                    </p:extLst>
                  </p:nvPr>
                </p:nvGraphicFramePr>
                <p:xfrm>
                  <a:off x="931947" y="3613251"/>
                  <a:ext cx="3215770" cy="2110072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KGPlot" r:id="rId4" imgW="2871575" imgH="1883919" progId="KGraph_Plot">
                          <p:embed/>
                        </p:oleObj>
                      </mc:Choice>
                      <mc:Fallback>
                        <p:oleObj name="KGPlot" r:id="rId4" imgW="2871575" imgH="1883919" progId="KGraph_Plo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5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931947" y="3613251"/>
                                <a:ext cx="3215770" cy="2110072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86" name="オブジェクト 85">
                    <a:extLst>
                      <a:ext uri="{FF2B5EF4-FFF2-40B4-BE49-F238E27FC236}">
                        <a16:creationId xmlns:a16="http://schemas.microsoft.com/office/drawing/2014/main" id="{F364412C-BDF2-3B1D-32F5-0B66A49F5910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4107383192"/>
                      </p:ext>
                    </p:extLst>
                  </p:nvPr>
                </p:nvGraphicFramePr>
                <p:xfrm>
                  <a:off x="4698200" y="3614272"/>
                  <a:ext cx="3177096" cy="2084696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KGPlot" r:id="rId6" imgW="2871575" imgH="1883919" progId="KGraph_Plot">
                          <p:embed/>
                        </p:oleObj>
                      </mc:Choice>
                      <mc:Fallback>
                        <p:oleObj name="KGPlot" r:id="rId6" imgW="2871575" imgH="1883919" progId="KGraph_Plo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7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698200" y="3614272"/>
                                <a:ext cx="3177096" cy="2084696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86" name="オブジェクト 85">
                    <a:extLst>
                      <a:ext uri="{FF2B5EF4-FFF2-40B4-BE49-F238E27FC236}">
                        <a16:creationId xmlns:a16="http://schemas.microsoft.com/office/drawing/2014/main" id="{F364412C-BDF2-3B1D-32F5-0B66A49F5910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4107383192"/>
                      </p:ext>
                    </p:extLst>
                  </p:nvPr>
                </p:nvGraphicFramePr>
                <p:xfrm>
                  <a:off x="4698200" y="3614272"/>
                  <a:ext cx="3177096" cy="2084696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KGPlot" r:id="rId8" imgW="2871575" imgH="1883919" progId="KGraph_Plot">
                          <p:embed/>
                        </p:oleObj>
                      </mc:Choice>
                      <mc:Fallback>
                        <p:oleObj name="KGPlot" r:id="rId8" imgW="2871575" imgH="1883919" progId="KGraph_Plo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9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698200" y="3614272"/>
                                <a:ext cx="3177096" cy="2084696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7907861D-0050-27DA-CF23-6599179927A8}"/>
                  </a:ext>
                </a:extLst>
              </p:cNvPr>
              <p:cNvSpPr txBox="1"/>
              <p:nvPr/>
            </p:nvSpPr>
            <p:spPr>
              <a:xfrm>
                <a:off x="706870" y="3344454"/>
                <a:ext cx="34163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(c) </a:t>
                </a:r>
                <a:r>
                  <a:rPr kumimoji="1" lang="ja-JP" alt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ボイドの導入による体積弾性率</a:t>
                </a:r>
                <a:r>
                  <a:rPr kumimoji="1"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</a:t>
                </a:r>
                <a:r>
                  <a:rPr kumimoji="1" lang="en-US" altLang="ja-JP" sz="1200" b="1" dirty="0" err="1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Kv</a:t>
                </a:r>
                <a:r>
                  <a:rPr kumimoji="1"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)</a:t>
                </a:r>
                <a:r>
                  <a:rPr kumimoji="1" lang="ja-JP" alt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の緩和</a:t>
                </a: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19091A19-A4E3-F941-8BB2-6B7D1A9BE1E2}"/>
                  </a:ext>
                </a:extLst>
              </p:cNvPr>
              <p:cNvSpPr txBox="1"/>
              <p:nvPr/>
            </p:nvSpPr>
            <p:spPr>
              <a:xfrm>
                <a:off x="4703272" y="3355877"/>
                <a:ext cx="32624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(d) </a:t>
                </a:r>
                <a:r>
                  <a:rPr kumimoji="1" lang="ja-JP" alt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ボイドの導入による応力集中</a:t>
                </a:r>
                <a:r>
                  <a:rPr kumimoji="1" lang="en-US" altLang="ja-JP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(SC)</a:t>
                </a:r>
                <a:r>
                  <a:rPr kumimoji="1" lang="ja-JP" altLang="en-US" sz="1200" b="1" dirty="0">
                    <a:solidFill>
                      <a:schemeClr val="accent1">
                        <a:lumMod val="75000"/>
                      </a:schemeClr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の緩和</a:t>
                </a:r>
              </a:p>
            </p:txBody>
          </p:sp>
          <p:grpSp>
            <p:nvGrpSpPr>
              <p:cNvPr id="95" name="グループ化 94">
                <a:extLst>
                  <a:ext uri="{FF2B5EF4-FFF2-40B4-BE49-F238E27FC236}">
                    <a16:creationId xmlns:a16="http://schemas.microsoft.com/office/drawing/2014/main" id="{83279785-0B90-B99A-9465-89B8785ADF18}"/>
                  </a:ext>
                </a:extLst>
              </p:cNvPr>
              <p:cNvGrpSpPr/>
              <p:nvPr/>
            </p:nvGrpSpPr>
            <p:grpSpPr>
              <a:xfrm>
                <a:off x="1866650" y="4266284"/>
                <a:ext cx="2094989" cy="1025491"/>
                <a:chOff x="4271968" y="2038932"/>
                <a:chExt cx="5413095" cy="2649694"/>
              </a:xfrm>
            </p:grpSpPr>
            <p:sp>
              <p:nvSpPr>
                <p:cNvPr id="97" name="楕円 96">
                  <a:extLst>
                    <a:ext uri="{FF2B5EF4-FFF2-40B4-BE49-F238E27FC236}">
                      <a16:creationId xmlns:a16="http://schemas.microsoft.com/office/drawing/2014/main" id="{D1E12A1C-D5EB-0DB3-CCBF-F9B8F1B8B7BF}"/>
                    </a:ext>
                  </a:extLst>
                </p:cNvPr>
                <p:cNvSpPr/>
                <p:nvPr/>
              </p:nvSpPr>
              <p:spPr>
                <a:xfrm>
                  <a:off x="5133759" y="2563175"/>
                  <a:ext cx="1755195" cy="1755195"/>
                </a:xfrm>
                <a:prstGeom prst="ellipse">
                  <a:avLst/>
                </a:prstGeom>
                <a:gradFill flip="none" rotWithShape="1">
                  <a:gsLst>
                    <a:gs pos="44000">
                      <a:schemeClr val="accent5">
                        <a:lumMod val="40000"/>
                        <a:lumOff val="60000"/>
                      </a:schemeClr>
                    </a:gs>
                    <a:gs pos="69000">
                      <a:schemeClr val="accent1">
                        <a:lumMod val="75000"/>
                      </a:schemeClr>
                    </a:gs>
                    <a:gs pos="100000">
                      <a:schemeClr val="accent5">
                        <a:lumMod val="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0" name="楕円 99">
                  <a:extLst>
                    <a:ext uri="{FF2B5EF4-FFF2-40B4-BE49-F238E27FC236}">
                      <a16:creationId xmlns:a16="http://schemas.microsoft.com/office/drawing/2014/main" id="{8D6C211A-3933-B775-17C1-364C39846A19}"/>
                    </a:ext>
                  </a:extLst>
                </p:cNvPr>
                <p:cNvSpPr/>
                <p:nvPr/>
              </p:nvSpPr>
              <p:spPr>
                <a:xfrm>
                  <a:off x="5673819" y="3080732"/>
                  <a:ext cx="675075" cy="675075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101" name="図 100">
                  <a:extLst>
                    <a:ext uri="{FF2B5EF4-FFF2-40B4-BE49-F238E27FC236}">
                      <a16:creationId xmlns:a16="http://schemas.microsoft.com/office/drawing/2014/main" id="{06718192-A8BB-10B3-BA48-3A661E8B28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878075" y="3341359"/>
                  <a:ext cx="365792" cy="188992"/>
                </a:xfrm>
                <a:prstGeom prst="rect">
                  <a:avLst/>
                </a:prstGeom>
              </p:spPr>
            </p:pic>
            <p:pic>
              <p:nvPicPr>
                <p:cNvPr id="102" name="図 101">
                  <a:extLst>
                    <a:ext uri="{FF2B5EF4-FFF2-40B4-BE49-F238E27FC236}">
                      <a16:creationId xmlns:a16="http://schemas.microsoft.com/office/drawing/2014/main" id="{1DB7BC07-6E14-2FDC-C185-37DEA7401D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flipH="1">
                  <a:off x="4767967" y="3341359"/>
                  <a:ext cx="365792" cy="188992"/>
                </a:xfrm>
                <a:prstGeom prst="rect">
                  <a:avLst/>
                </a:prstGeom>
              </p:spPr>
            </p:pic>
            <p:pic>
              <p:nvPicPr>
                <p:cNvPr id="103" name="図 102">
                  <a:extLst>
                    <a:ext uri="{FF2B5EF4-FFF2-40B4-BE49-F238E27FC236}">
                      <a16:creationId xmlns:a16="http://schemas.microsoft.com/office/drawing/2014/main" id="{F7488FDC-30C6-FDD2-2DBD-1D4001BC10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5400000" flipH="1">
                  <a:off x="5845838" y="2307436"/>
                  <a:ext cx="365792" cy="188992"/>
                </a:xfrm>
                <a:prstGeom prst="rect">
                  <a:avLst/>
                </a:prstGeom>
              </p:spPr>
            </p:pic>
            <p:pic>
              <p:nvPicPr>
                <p:cNvPr id="104" name="図 103">
                  <a:extLst>
                    <a:ext uri="{FF2B5EF4-FFF2-40B4-BE49-F238E27FC236}">
                      <a16:creationId xmlns:a16="http://schemas.microsoft.com/office/drawing/2014/main" id="{2D8F57EF-D442-A64A-D49D-B1E6E61029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6200000" flipH="1" flipV="1">
                  <a:off x="5810444" y="4411234"/>
                  <a:ext cx="365792" cy="188992"/>
                </a:xfrm>
                <a:prstGeom prst="rect">
                  <a:avLst/>
                </a:prstGeom>
              </p:spPr>
            </p:pic>
            <p:pic>
              <p:nvPicPr>
                <p:cNvPr id="105" name="図 104">
                  <a:extLst>
                    <a:ext uri="{FF2B5EF4-FFF2-40B4-BE49-F238E27FC236}">
                      <a16:creationId xmlns:a16="http://schemas.microsoft.com/office/drawing/2014/main" id="{A307C555-8ED3-EB94-5B2A-86F14E3F87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2700000" flipH="1">
                  <a:off x="5088925" y="2587567"/>
                  <a:ext cx="365792" cy="188992"/>
                </a:xfrm>
                <a:prstGeom prst="rect">
                  <a:avLst/>
                </a:prstGeom>
              </p:spPr>
            </p:pic>
            <p:pic>
              <p:nvPicPr>
                <p:cNvPr id="106" name="図 105">
                  <a:extLst>
                    <a:ext uri="{FF2B5EF4-FFF2-40B4-BE49-F238E27FC236}">
                      <a16:creationId xmlns:a16="http://schemas.microsoft.com/office/drawing/2014/main" id="{71D95EE8-917A-D0A6-6D15-8EDCA2BAE2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8900000" flipH="1" flipV="1">
                  <a:off x="5094882" y="4104986"/>
                  <a:ext cx="365792" cy="188992"/>
                </a:xfrm>
                <a:prstGeom prst="rect">
                  <a:avLst/>
                </a:prstGeom>
              </p:spPr>
            </p:pic>
            <p:pic>
              <p:nvPicPr>
                <p:cNvPr id="107" name="図 106">
                  <a:extLst>
                    <a:ext uri="{FF2B5EF4-FFF2-40B4-BE49-F238E27FC236}">
                      <a16:creationId xmlns:a16="http://schemas.microsoft.com/office/drawing/2014/main" id="{8F381A56-F43B-5479-B86B-BA754C6CAA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2700000" flipV="1">
                  <a:off x="6599742" y="4066358"/>
                  <a:ext cx="365792" cy="188992"/>
                </a:xfrm>
                <a:prstGeom prst="rect">
                  <a:avLst/>
                </a:prstGeom>
              </p:spPr>
            </p:pic>
            <p:pic>
              <p:nvPicPr>
                <p:cNvPr id="108" name="図 107">
                  <a:extLst>
                    <a:ext uri="{FF2B5EF4-FFF2-40B4-BE49-F238E27FC236}">
                      <a16:creationId xmlns:a16="http://schemas.microsoft.com/office/drawing/2014/main" id="{B67C7E95-2AF4-5F5D-7C00-B7C012DDBC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18900000">
                  <a:off x="6599922" y="2626195"/>
                  <a:ext cx="365792" cy="188992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9" name="テキスト ボックス 108">
                      <a:extLst>
                        <a:ext uri="{FF2B5EF4-FFF2-40B4-BE49-F238E27FC236}">
                          <a16:creationId xmlns:a16="http://schemas.microsoft.com/office/drawing/2014/main" id="{19BA17C8-5EAB-BA38-F753-AB0A11CC2E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63527" y="2163232"/>
                      <a:ext cx="487581" cy="33323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1" lang="en-US" altLang="ja-JP" sz="12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ja-JP" altLang="en-US" sz="120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  <m:t>𝑃𝑉</m:t>
                                </m:r>
                              </m:sub>
                            </m:sSub>
                          </m:oMath>
                        </m:oMathPara>
                      </a14:m>
                      <a:endParaRPr kumimoji="1" lang="ja-JP" altLang="en-US" sz="1200" dirty="0"/>
                    </a:p>
                  </p:txBody>
                </p:sp>
              </mc:Choice>
              <mc:Fallback xmlns="">
                <p:sp>
                  <p:nvSpPr>
                    <p:cNvPr id="109" name="テキスト ボックス 108">
                      <a:extLst>
                        <a:ext uri="{FF2B5EF4-FFF2-40B4-BE49-F238E27FC236}">
                          <a16:creationId xmlns:a16="http://schemas.microsoft.com/office/drawing/2014/main" id="{19BA17C8-5EAB-BA38-F753-AB0A11CC2E4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363527" y="2163232"/>
                      <a:ext cx="487581" cy="333231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19355" r="-38710" b="-6190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10" name="テキスト ボックス 109">
                  <a:extLst>
                    <a:ext uri="{FF2B5EF4-FFF2-40B4-BE49-F238E27FC236}">
                      <a16:creationId xmlns:a16="http://schemas.microsoft.com/office/drawing/2014/main" id="{830B5490-B024-E924-E70A-703399722719}"/>
                    </a:ext>
                  </a:extLst>
                </p:cNvPr>
                <p:cNvSpPr txBox="1"/>
                <p:nvPr/>
              </p:nvSpPr>
              <p:spPr>
                <a:xfrm>
                  <a:off x="4271968" y="3715173"/>
                  <a:ext cx="2326253" cy="6560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050" b="1" dirty="0">
                      <a:solidFill>
                        <a:srgbClr val="C00000"/>
                      </a:solidFill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ナノボイド</a:t>
                  </a:r>
                </a:p>
              </p:txBody>
            </p:sp>
            <p:sp>
              <p:nvSpPr>
                <p:cNvPr id="111" name="テキスト ボックス 110">
                  <a:extLst>
                    <a:ext uri="{FF2B5EF4-FFF2-40B4-BE49-F238E27FC236}">
                      <a16:creationId xmlns:a16="http://schemas.microsoft.com/office/drawing/2014/main" id="{40FABC97-8F31-3D73-23E6-B45648C3CFFE}"/>
                    </a:ext>
                  </a:extLst>
                </p:cNvPr>
                <p:cNvSpPr txBox="1"/>
                <p:nvPr/>
              </p:nvSpPr>
              <p:spPr>
                <a:xfrm>
                  <a:off x="6385107" y="2038932"/>
                  <a:ext cx="3299956" cy="6560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05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せん断変形支配</a:t>
                  </a:r>
                </a:p>
              </p:txBody>
            </p:sp>
            <p:sp>
              <p:nvSpPr>
                <p:cNvPr id="112" name="テキスト ボックス 111">
                  <a:extLst>
                    <a:ext uri="{FF2B5EF4-FFF2-40B4-BE49-F238E27FC236}">
                      <a16:creationId xmlns:a16="http://schemas.microsoft.com/office/drawing/2014/main" id="{4C9D54FF-45CA-0D2D-C997-6A323F0F74A4}"/>
                    </a:ext>
                  </a:extLst>
                </p:cNvPr>
                <p:cNvSpPr txBox="1"/>
                <p:nvPr/>
              </p:nvSpPr>
              <p:spPr>
                <a:xfrm>
                  <a:off x="6847548" y="3641878"/>
                  <a:ext cx="2605934" cy="6560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05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体積変形支配</a:t>
                  </a:r>
                </a:p>
              </p:txBody>
            </p:sp>
            <p:cxnSp>
              <p:nvCxnSpPr>
                <p:cNvPr id="113" name="直線矢印コネクタ 112">
                  <a:extLst>
                    <a:ext uri="{FF2B5EF4-FFF2-40B4-BE49-F238E27FC236}">
                      <a16:creationId xmlns:a16="http://schemas.microsoft.com/office/drawing/2014/main" id="{5CDD483F-A403-F390-A143-F429343C82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061204" y="2540562"/>
                  <a:ext cx="435458" cy="403906"/>
                </a:xfrm>
                <a:prstGeom prst="straightConnector1">
                  <a:avLst/>
                </a:prstGeom>
                <a:ln w="15875">
                  <a:solidFill>
                    <a:srgbClr val="C0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線矢印コネクタ 113">
                  <a:extLst>
                    <a:ext uri="{FF2B5EF4-FFF2-40B4-BE49-F238E27FC236}">
                      <a16:creationId xmlns:a16="http://schemas.microsoft.com/office/drawing/2014/main" id="{FCCDB862-90FF-44B5-F5E3-0DBE6A992BC5}"/>
                    </a:ext>
                  </a:extLst>
                </p:cNvPr>
                <p:cNvCxnSpPr>
                  <a:cxnSpLocks/>
                  <a:stCxn id="112" idx="1"/>
                </p:cNvCxnSpPr>
                <p:nvPr/>
              </p:nvCxnSpPr>
              <p:spPr>
                <a:xfrm flipH="1" flipV="1">
                  <a:off x="6671917" y="3837675"/>
                  <a:ext cx="175631" cy="132240"/>
                </a:xfrm>
                <a:prstGeom prst="straightConnector1">
                  <a:avLst/>
                </a:prstGeom>
                <a:ln w="15875">
                  <a:solidFill>
                    <a:srgbClr val="C0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線矢印コネクタ 114">
                  <a:extLst>
                    <a:ext uri="{FF2B5EF4-FFF2-40B4-BE49-F238E27FC236}">
                      <a16:creationId xmlns:a16="http://schemas.microsoft.com/office/drawing/2014/main" id="{50582D0C-4820-A42F-B4AC-9006CC9ACEE7}"/>
                    </a:ext>
                  </a:extLst>
                </p:cNvPr>
                <p:cNvCxnSpPr/>
                <p:nvPr/>
              </p:nvCxnSpPr>
              <p:spPr>
                <a:xfrm flipV="1">
                  <a:off x="5672511" y="3450777"/>
                  <a:ext cx="270030" cy="225025"/>
                </a:xfrm>
                <a:prstGeom prst="straightConnector1">
                  <a:avLst/>
                </a:prstGeom>
                <a:ln w="158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フローチャート: 判断 115">
                  <a:extLst>
                    <a:ext uri="{FF2B5EF4-FFF2-40B4-BE49-F238E27FC236}">
                      <a16:creationId xmlns:a16="http://schemas.microsoft.com/office/drawing/2014/main" id="{78468A6E-E2E1-5642-E80F-7079562F15DC}"/>
                    </a:ext>
                  </a:extLst>
                </p:cNvPr>
                <p:cNvSpPr/>
                <p:nvPr/>
              </p:nvSpPr>
              <p:spPr>
                <a:xfrm>
                  <a:off x="5860844" y="2928137"/>
                  <a:ext cx="264992" cy="114545"/>
                </a:xfrm>
                <a:prstGeom prst="flowChartDecision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noFill/>
                  </a:endParaRPr>
                </a:p>
              </p:txBody>
            </p:sp>
            <p:sp>
              <p:nvSpPr>
                <p:cNvPr id="117" name="正方形/長方形 116">
                  <a:extLst>
                    <a:ext uri="{FF2B5EF4-FFF2-40B4-BE49-F238E27FC236}">
                      <a16:creationId xmlns:a16="http://schemas.microsoft.com/office/drawing/2014/main" id="{B6154F14-FAF6-A2E1-9937-47A556DBEAC6}"/>
                    </a:ext>
                  </a:extLst>
                </p:cNvPr>
                <p:cNvSpPr/>
                <p:nvPr/>
              </p:nvSpPr>
              <p:spPr>
                <a:xfrm rot="2700000">
                  <a:off x="5930779" y="2926602"/>
                  <a:ext cx="125121" cy="125121"/>
                </a:xfrm>
                <a:prstGeom prst="rect">
                  <a:avLst/>
                </a:prstGeom>
                <a:noFill/>
                <a:ln w="6350"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pic>
              <p:nvPicPr>
                <p:cNvPr id="118" name="図 117">
                  <a:extLst>
                    <a:ext uri="{FF2B5EF4-FFF2-40B4-BE49-F238E27FC236}">
                      <a16:creationId xmlns:a16="http://schemas.microsoft.com/office/drawing/2014/main" id="{480F81A5-3308-51C5-F671-8215E28702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82337" y="3750585"/>
                  <a:ext cx="286537" cy="195089"/>
                </a:xfrm>
                <a:prstGeom prst="rect">
                  <a:avLst/>
                </a:prstGeom>
              </p:spPr>
            </p:pic>
            <p:pic>
              <p:nvPicPr>
                <p:cNvPr id="119" name="図 118">
                  <a:extLst>
                    <a:ext uri="{FF2B5EF4-FFF2-40B4-BE49-F238E27FC236}">
                      <a16:creationId xmlns:a16="http://schemas.microsoft.com/office/drawing/2014/main" id="{78517731-72D4-38BF-6C15-7589A0527D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 rot="5400000">
                  <a:off x="6303170" y="3328997"/>
                  <a:ext cx="286537" cy="195089"/>
                </a:xfrm>
                <a:prstGeom prst="rect">
                  <a:avLst/>
                </a:prstGeom>
              </p:spPr>
            </p:pic>
            <p:pic>
              <p:nvPicPr>
                <p:cNvPr id="120" name="図 119">
                  <a:extLst>
                    <a:ext uri="{FF2B5EF4-FFF2-40B4-BE49-F238E27FC236}">
                      <a16:creationId xmlns:a16="http://schemas.microsoft.com/office/drawing/2014/main" id="{0FFC0E65-7B82-DDD5-0CA8-3AE5A97204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 rot="5400000">
                  <a:off x="5448075" y="3328996"/>
                  <a:ext cx="286537" cy="195089"/>
                </a:xfrm>
                <a:prstGeom prst="rect">
                  <a:avLst/>
                </a:prstGeom>
              </p:spPr>
            </p:pic>
            <p:cxnSp>
              <p:nvCxnSpPr>
                <p:cNvPr id="121" name="直線矢印コネクタ 120">
                  <a:extLst>
                    <a:ext uri="{FF2B5EF4-FFF2-40B4-BE49-F238E27FC236}">
                      <a16:creationId xmlns:a16="http://schemas.microsoft.com/office/drawing/2014/main" id="{89E4BE45-C862-B5A3-4F7E-CF7D66F6EDEE}"/>
                    </a:ext>
                  </a:extLst>
                </p:cNvPr>
                <p:cNvCxnSpPr>
                  <a:endCxn id="100" idx="7"/>
                </p:cNvCxnSpPr>
                <p:nvPr/>
              </p:nvCxnSpPr>
              <p:spPr>
                <a:xfrm flipV="1">
                  <a:off x="6011356" y="3179594"/>
                  <a:ext cx="238676" cy="249406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直線矢印コネクタ 121">
                  <a:extLst>
                    <a:ext uri="{FF2B5EF4-FFF2-40B4-BE49-F238E27FC236}">
                      <a16:creationId xmlns:a16="http://schemas.microsoft.com/office/drawing/2014/main" id="{248268B2-A9D3-93D9-26F7-E2BCDC7149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296273" y="2999551"/>
                  <a:ext cx="712515" cy="436304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テキスト ボックス 122">
                  <a:extLst>
                    <a:ext uri="{FF2B5EF4-FFF2-40B4-BE49-F238E27FC236}">
                      <a16:creationId xmlns:a16="http://schemas.microsoft.com/office/drawing/2014/main" id="{2E56ACE5-8610-27E0-231A-A47041945825}"/>
                    </a:ext>
                  </a:extLst>
                </p:cNvPr>
                <p:cNvSpPr txBox="1"/>
                <p:nvPr/>
              </p:nvSpPr>
              <p:spPr>
                <a:xfrm>
                  <a:off x="6033741" y="3165627"/>
                  <a:ext cx="454721" cy="4581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05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a</a:t>
                  </a:r>
                  <a:endParaRPr kumimoji="1" lang="ja-JP" altLang="en-US" sz="1050" b="1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  <p:sp>
              <p:nvSpPr>
                <p:cNvPr id="124" name="テキスト ボックス 123">
                  <a:extLst>
                    <a:ext uri="{FF2B5EF4-FFF2-40B4-BE49-F238E27FC236}">
                      <a16:creationId xmlns:a16="http://schemas.microsoft.com/office/drawing/2014/main" id="{1F6BC68D-14DF-5B0F-FA06-0F10BEDF3CD0}"/>
                    </a:ext>
                  </a:extLst>
                </p:cNvPr>
                <p:cNvSpPr txBox="1"/>
                <p:nvPr/>
              </p:nvSpPr>
              <p:spPr>
                <a:xfrm>
                  <a:off x="5500134" y="2875309"/>
                  <a:ext cx="454721" cy="4581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05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b</a:t>
                  </a:r>
                  <a:endParaRPr kumimoji="1" lang="ja-JP" altLang="en-US" sz="1050" b="1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</p:grpSp>
          <p:grpSp>
            <p:nvGrpSpPr>
              <p:cNvPr id="126" name="グループ化 125">
                <a:extLst>
                  <a:ext uri="{FF2B5EF4-FFF2-40B4-BE49-F238E27FC236}">
                    <a16:creationId xmlns:a16="http://schemas.microsoft.com/office/drawing/2014/main" id="{ADA78E73-F53D-E361-9976-7F73F91826CB}"/>
                  </a:ext>
                </a:extLst>
              </p:cNvPr>
              <p:cNvGrpSpPr/>
              <p:nvPr/>
            </p:nvGrpSpPr>
            <p:grpSpPr>
              <a:xfrm>
                <a:off x="5875383" y="3948288"/>
                <a:ext cx="1926149" cy="1358985"/>
                <a:chOff x="160277" y="2336811"/>
                <a:chExt cx="3096013" cy="2184377"/>
              </a:xfrm>
            </p:grpSpPr>
            <p:sp>
              <p:nvSpPr>
                <p:cNvPr id="127" name="正方形/長方形 126">
                  <a:extLst>
                    <a:ext uri="{FF2B5EF4-FFF2-40B4-BE49-F238E27FC236}">
                      <a16:creationId xmlns:a16="http://schemas.microsoft.com/office/drawing/2014/main" id="{1BAF3A18-497E-0A41-96EC-334F4103298B}"/>
                    </a:ext>
                  </a:extLst>
                </p:cNvPr>
                <p:cNvSpPr/>
                <p:nvPr/>
              </p:nvSpPr>
              <p:spPr>
                <a:xfrm>
                  <a:off x="1038108" y="2508261"/>
                  <a:ext cx="1450196" cy="555172"/>
                </a:xfrm>
                <a:prstGeom prst="rect">
                  <a:avLst/>
                </a:prstGeom>
                <a:pattFill prst="openDmnd">
                  <a:fgClr>
                    <a:schemeClr val="tx1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8" name="正方形/長方形 127">
                  <a:extLst>
                    <a:ext uri="{FF2B5EF4-FFF2-40B4-BE49-F238E27FC236}">
                      <a16:creationId xmlns:a16="http://schemas.microsoft.com/office/drawing/2014/main" id="{24E236E4-D88F-51D5-F837-5096E6108B1D}"/>
                    </a:ext>
                  </a:extLst>
                </p:cNvPr>
                <p:cNvSpPr/>
                <p:nvPr/>
              </p:nvSpPr>
              <p:spPr>
                <a:xfrm>
                  <a:off x="1038108" y="3442217"/>
                  <a:ext cx="1450196" cy="775607"/>
                </a:xfrm>
                <a:prstGeom prst="rect">
                  <a:avLst/>
                </a:prstGeom>
                <a:pattFill prst="openDmnd">
                  <a:fgClr>
                    <a:schemeClr val="tx1"/>
                  </a:fgClr>
                  <a:bgClr>
                    <a:schemeClr val="bg1"/>
                  </a:bgClr>
                </a:patt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9" name="楕円 128">
                  <a:extLst>
                    <a:ext uri="{FF2B5EF4-FFF2-40B4-BE49-F238E27FC236}">
                      <a16:creationId xmlns:a16="http://schemas.microsoft.com/office/drawing/2014/main" id="{F10BE818-CF1A-B192-969C-A05A3E5806F2}"/>
                    </a:ext>
                  </a:extLst>
                </p:cNvPr>
                <p:cNvSpPr/>
                <p:nvPr/>
              </p:nvSpPr>
              <p:spPr>
                <a:xfrm>
                  <a:off x="1226922" y="2597214"/>
                  <a:ext cx="383722" cy="38372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0" name="楕円 129">
                  <a:extLst>
                    <a:ext uri="{FF2B5EF4-FFF2-40B4-BE49-F238E27FC236}">
                      <a16:creationId xmlns:a16="http://schemas.microsoft.com/office/drawing/2014/main" id="{3A175B64-33A5-7BD4-B09F-E711554CF9D0}"/>
                    </a:ext>
                  </a:extLst>
                </p:cNvPr>
                <p:cNvSpPr/>
                <p:nvPr/>
              </p:nvSpPr>
              <p:spPr>
                <a:xfrm flipH="1">
                  <a:off x="1235086" y="3568763"/>
                  <a:ext cx="433694" cy="534771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31" name="図 130">
                  <a:extLst>
                    <a:ext uri="{FF2B5EF4-FFF2-40B4-BE49-F238E27FC236}">
                      <a16:creationId xmlns:a16="http://schemas.microsoft.com/office/drawing/2014/main" id="{62C9DBB2-CA31-6CEA-4FD9-FB6E47D896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893894" y="2597214"/>
                  <a:ext cx="396274" cy="390178"/>
                </a:xfrm>
                <a:prstGeom prst="rect">
                  <a:avLst/>
                </a:prstGeom>
              </p:spPr>
            </p:pic>
            <p:cxnSp>
              <p:nvCxnSpPr>
                <p:cNvPr id="132" name="直線コネクタ 131">
                  <a:extLst>
                    <a:ext uri="{FF2B5EF4-FFF2-40B4-BE49-F238E27FC236}">
                      <a16:creationId xmlns:a16="http://schemas.microsoft.com/office/drawing/2014/main" id="{8B63C5FC-986C-CFCE-15B0-A56322EB7EC1}"/>
                    </a:ext>
                  </a:extLst>
                </p:cNvPr>
                <p:cNvCxnSpPr>
                  <a:cxnSpLocks/>
                  <a:endCxn id="130" idx="1"/>
                </p:cNvCxnSpPr>
                <p:nvPr/>
              </p:nvCxnSpPr>
              <p:spPr>
                <a:xfrm flipH="1">
                  <a:off x="1605267" y="2827860"/>
                  <a:ext cx="5377" cy="819218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33" name="図 132">
                  <a:extLst>
                    <a:ext uri="{FF2B5EF4-FFF2-40B4-BE49-F238E27FC236}">
                      <a16:creationId xmlns:a16="http://schemas.microsoft.com/office/drawing/2014/main" id="{03389F3A-B94B-BA79-4BB3-CDF846038E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895648" y="2792303"/>
                  <a:ext cx="18290" cy="1085182"/>
                </a:xfrm>
                <a:prstGeom prst="rect">
                  <a:avLst/>
                </a:prstGeom>
              </p:spPr>
            </p:pic>
            <p:cxnSp>
              <p:nvCxnSpPr>
                <p:cNvPr id="134" name="直線矢印コネクタ 133">
                  <a:extLst>
                    <a:ext uri="{FF2B5EF4-FFF2-40B4-BE49-F238E27FC236}">
                      <a16:creationId xmlns:a16="http://schemas.microsoft.com/office/drawing/2014/main" id="{334C9A14-A0F1-366D-C1CE-758351B78062}"/>
                    </a:ext>
                  </a:extLst>
                </p:cNvPr>
                <p:cNvCxnSpPr/>
                <p:nvPr/>
              </p:nvCxnSpPr>
              <p:spPr>
                <a:xfrm flipV="1">
                  <a:off x="1752483" y="2336811"/>
                  <a:ext cx="0" cy="171450"/>
                </a:xfrm>
                <a:prstGeom prst="straightConnector1">
                  <a:avLst/>
                </a:prstGeom>
                <a:ln w="41275">
                  <a:solidFill>
                    <a:schemeClr val="tx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35" name="図 134">
                  <a:extLst>
                    <a:ext uri="{FF2B5EF4-FFF2-40B4-BE49-F238E27FC236}">
                      <a16:creationId xmlns:a16="http://schemas.microsoft.com/office/drawing/2014/main" id="{721C0B9D-4190-44C7-CA54-9A2D042A1C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10644" y="3152385"/>
                  <a:ext cx="262151" cy="304826"/>
                </a:xfrm>
                <a:prstGeom prst="rect">
                  <a:avLst/>
                </a:prstGeom>
              </p:spPr>
            </p:pic>
            <p:pic>
              <p:nvPicPr>
                <p:cNvPr id="136" name="図 135">
                  <a:extLst>
                    <a:ext uri="{FF2B5EF4-FFF2-40B4-BE49-F238E27FC236}">
                      <a16:creationId xmlns:a16="http://schemas.microsoft.com/office/drawing/2014/main" id="{152D7FB5-B0D1-D0E0-D2DD-5EF14FCF23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flipV="1">
                  <a:off x="1621194" y="3067995"/>
                  <a:ext cx="262151" cy="304826"/>
                </a:xfrm>
                <a:prstGeom prst="rect">
                  <a:avLst/>
                </a:prstGeom>
              </p:spPr>
            </p:pic>
            <p:pic>
              <p:nvPicPr>
                <p:cNvPr id="137" name="図 136">
                  <a:extLst>
                    <a:ext uri="{FF2B5EF4-FFF2-40B4-BE49-F238E27FC236}">
                      <a16:creationId xmlns:a16="http://schemas.microsoft.com/office/drawing/2014/main" id="{5074649F-3D78-0950-C078-F5F1F2F621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627420" y="4216362"/>
                  <a:ext cx="262151" cy="304826"/>
                </a:xfrm>
                <a:prstGeom prst="rect">
                  <a:avLst/>
                </a:prstGeom>
              </p:spPr>
            </p:pic>
            <p:pic>
              <p:nvPicPr>
                <p:cNvPr id="138" name="図 137">
                  <a:extLst>
                    <a:ext uri="{FF2B5EF4-FFF2-40B4-BE49-F238E27FC236}">
                      <a16:creationId xmlns:a16="http://schemas.microsoft.com/office/drawing/2014/main" id="{A406F5AF-34BB-2FDC-A7C8-994D99CF7E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29978" y="3570039"/>
                  <a:ext cx="445047" cy="548688"/>
                </a:xfrm>
                <a:prstGeom prst="rect">
                  <a:avLst/>
                </a:prstGeom>
              </p:spPr>
            </p:pic>
            <p:cxnSp>
              <p:nvCxnSpPr>
                <p:cNvPr id="139" name="直線コネクタ 138">
                  <a:extLst>
                    <a:ext uri="{FF2B5EF4-FFF2-40B4-BE49-F238E27FC236}">
                      <a16:creationId xmlns:a16="http://schemas.microsoft.com/office/drawing/2014/main" id="{46C9DF8C-3114-D64D-3AC6-EB4CF59DF59F}"/>
                    </a:ext>
                  </a:extLst>
                </p:cNvPr>
                <p:cNvCxnSpPr/>
                <p:nvPr/>
              </p:nvCxnSpPr>
              <p:spPr>
                <a:xfrm flipV="1">
                  <a:off x="1668780" y="3291177"/>
                  <a:ext cx="0" cy="538843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40" name="図 139">
                  <a:extLst>
                    <a:ext uri="{FF2B5EF4-FFF2-40B4-BE49-F238E27FC236}">
                      <a16:creationId xmlns:a16="http://schemas.microsoft.com/office/drawing/2014/main" id="{159D5091-4E84-6127-7D39-531F531757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819110" y="3288547"/>
                  <a:ext cx="18290" cy="548688"/>
                </a:xfrm>
                <a:prstGeom prst="rect">
                  <a:avLst/>
                </a:prstGeom>
              </p:spPr>
            </p:pic>
            <p:cxnSp>
              <p:nvCxnSpPr>
                <p:cNvPr id="141" name="直線矢印コネクタ 140">
                  <a:extLst>
                    <a:ext uri="{FF2B5EF4-FFF2-40B4-BE49-F238E27FC236}">
                      <a16:creationId xmlns:a16="http://schemas.microsoft.com/office/drawing/2014/main" id="{1C082051-87A7-452A-63A2-BE06C353AD9E}"/>
                    </a:ext>
                  </a:extLst>
                </p:cNvPr>
                <p:cNvCxnSpPr/>
                <p:nvPr/>
              </p:nvCxnSpPr>
              <p:spPr>
                <a:xfrm>
                  <a:off x="1038108" y="2556394"/>
                  <a:ext cx="1450196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olid"/>
                  <a:headEnd type="stealth" w="med" len="med"/>
                  <a:tailEnd type="stealth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直線矢印コネクタ 141">
                  <a:extLst>
                    <a:ext uri="{FF2B5EF4-FFF2-40B4-BE49-F238E27FC236}">
                      <a16:creationId xmlns:a16="http://schemas.microsoft.com/office/drawing/2014/main" id="{1E3C4CA6-72E3-991E-97A7-D4CE90BF591F}"/>
                    </a:ext>
                  </a:extLst>
                </p:cNvPr>
                <p:cNvCxnSpPr/>
                <p:nvPr/>
              </p:nvCxnSpPr>
              <p:spPr>
                <a:xfrm>
                  <a:off x="1038108" y="4133023"/>
                  <a:ext cx="1450196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olid"/>
                  <a:headEnd type="stealth" w="med" len="med"/>
                  <a:tailEnd type="stealth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直線矢印コネクタ 142">
                  <a:extLst>
                    <a:ext uri="{FF2B5EF4-FFF2-40B4-BE49-F238E27FC236}">
                      <a16:creationId xmlns:a16="http://schemas.microsoft.com/office/drawing/2014/main" id="{EC538F0D-E61F-E556-F784-1A2F165217B4}"/>
                    </a:ext>
                  </a:extLst>
                </p:cNvPr>
                <p:cNvCxnSpPr/>
                <p:nvPr/>
              </p:nvCxnSpPr>
              <p:spPr>
                <a:xfrm>
                  <a:off x="2557701" y="2508261"/>
                  <a:ext cx="0" cy="555172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headEnd type="stealth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直線矢印コネクタ 143">
                  <a:extLst>
                    <a:ext uri="{FF2B5EF4-FFF2-40B4-BE49-F238E27FC236}">
                      <a16:creationId xmlns:a16="http://schemas.microsoft.com/office/drawing/2014/main" id="{893BC391-AE83-980B-4498-4155B8477A22}"/>
                    </a:ext>
                  </a:extLst>
                </p:cNvPr>
                <p:cNvCxnSpPr/>
                <p:nvPr/>
              </p:nvCxnSpPr>
              <p:spPr>
                <a:xfrm>
                  <a:off x="2557701" y="3442217"/>
                  <a:ext cx="0" cy="774145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headEnd type="stealt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テキスト ボックス 144">
                  <a:extLst>
                    <a:ext uri="{FF2B5EF4-FFF2-40B4-BE49-F238E27FC236}">
                      <a16:creationId xmlns:a16="http://schemas.microsoft.com/office/drawing/2014/main" id="{51158E66-7D3D-52F8-A016-95B09430C01D}"/>
                    </a:ext>
                  </a:extLst>
                </p:cNvPr>
                <p:cNvSpPr txBox="1"/>
                <p:nvPr/>
              </p:nvSpPr>
              <p:spPr>
                <a:xfrm>
                  <a:off x="1619460" y="2474994"/>
                  <a:ext cx="2744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40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w</a:t>
                  </a:r>
                  <a:endParaRPr kumimoji="1" lang="ja-JP" altLang="en-US" sz="1400" b="1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  <p:sp>
              <p:nvSpPr>
                <p:cNvPr id="146" name="テキスト ボックス 145">
                  <a:extLst>
                    <a:ext uri="{FF2B5EF4-FFF2-40B4-BE49-F238E27FC236}">
                      <a16:creationId xmlns:a16="http://schemas.microsoft.com/office/drawing/2014/main" id="{69D5DB56-F321-4D9A-8997-B7C2D1F10721}"/>
                    </a:ext>
                  </a:extLst>
                </p:cNvPr>
                <p:cNvSpPr txBox="1"/>
                <p:nvPr/>
              </p:nvSpPr>
              <p:spPr>
                <a:xfrm>
                  <a:off x="2512663" y="2628882"/>
                  <a:ext cx="31034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20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L</a:t>
                  </a:r>
                  <a:endParaRPr kumimoji="1" lang="ja-JP" altLang="en-US" sz="1200" b="1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  <p:sp>
              <p:nvSpPr>
                <p:cNvPr id="147" name="テキスト ボックス 146">
                  <a:extLst>
                    <a:ext uri="{FF2B5EF4-FFF2-40B4-BE49-F238E27FC236}">
                      <a16:creationId xmlns:a16="http://schemas.microsoft.com/office/drawing/2014/main" id="{593D8554-1B91-4F45-C4C3-14AF246F4792}"/>
                    </a:ext>
                  </a:extLst>
                </p:cNvPr>
                <p:cNvSpPr txBox="1"/>
                <p:nvPr/>
              </p:nvSpPr>
              <p:spPr>
                <a:xfrm>
                  <a:off x="2535890" y="3517569"/>
                  <a:ext cx="720400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00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L</a:t>
                  </a:r>
                </a:p>
                <a:p>
                  <a:r>
                    <a:rPr kumimoji="1" lang="en-US" altLang="ja-JP" sz="100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+</a:t>
                  </a:r>
                </a:p>
                <a:p>
                  <a:r>
                    <a:rPr kumimoji="1" lang="en-US" altLang="ja-JP" sz="100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ΔL</a:t>
                  </a:r>
                  <a:endParaRPr kumimoji="1" lang="ja-JP" altLang="en-US" sz="1000" b="1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  <p:sp>
              <p:nvSpPr>
                <p:cNvPr id="148" name="テキスト ボックス 147">
                  <a:extLst>
                    <a:ext uri="{FF2B5EF4-FFF2-40B4-BE49-F238E27FC236}">
                      <a16:creationId xmlns:a16="http://schemas.microsoft.com/office/drawing/2014/main" id="{EFD1E79A-02D2-938A-F1A9-D729B56A7175}"/>
                    </a:ext>
                  </a:extLst>
                </p:cNvPr>
                <p:cNvSpPr txBox="1"/>
                <p:nvPr/>
              </p:nvSpPr>
              <p:spPr>
                <a:xfrm>
                  <a:off x="160277" y="3063434"/>
                  <a:ext cx="1717209" cy="3957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1000" b="1" dirty="0">
                      <a:solidFill>
                        <a:srgbClr val="FF0000"/>
                      </a:solidFill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ポアソン収縮</a:t>
                  </a:r>
                  <a:endParaRPr kumimoji="1" lang="ja-JP" altLang="en-US" sz="1000" b="1" dirty="0">
                    <a:solidFill>
                      <a:srgbClr val="FF0000"/>
                    </a:solidFill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  <p:cxnSp>
              <p:nvCxnSpPr>
                <p:cNvPr id="149" name="直線矢印コネクタ 148">
                  <a:extLst>
                    <a:ext uri="{FF2B5EF4-FFF2-40B4-BE49-F238E27FC236}">
                      <a16:creationId xmlns:a16="http://schemas.microsoft.com/office/drawing/2014/main" id="{4BC2929F-D9EE-A607-8F99-6A6CB3AF70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59222" y="3353265"/>
                  <a:ext cx="422871" cy="258025"/>
                </a:xfrm>
                <a:prstGeom prst="straightConnector1">
                  <a:avLst/>
                </a:prstGeom>
                <a:ln w="15875">
                  <a:solidFill>
                    <a:srgbClr val="FF0000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0" name="テキスト ボックス 149">
                  <a:extLst>
                    <a:ext uri="{FF2B5EF4-FFF2-40B4-BE49-F238E27FC236}">
                      <a16:creationId xmlns:a16="http://schemas.microsoft.com/office/drawing/2014/main" id="{0155D47B-FDDE-1A6A-7A9F-ABA9E46BE40E}"/>
                    </a:ext>
                  </a:extLst>
                </p:cNvPr>
                <p:cNvSpPr txBox="1"/>
                <p:nvPr/>
              </p:nvSpPr>
              <p:spPr>
                <a:xfrm>
                  <a:off x="1599992" y="3777568"/>
                  <a:ext cx="31728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ja-JP" sz="1800" b="1" dirty="0">
                      <a:latin typeface="ＭＳ 明朝" panose="02020609040205080304" pitchFamily="17" charset="-128"/>
                      <a:ea typeface="ＭＳ 明朝" panose="02020609040205080304" pitchFamily="17" charset="-128"/>
                    </a:rPr>
                    <a:t>w</a:t>
                  </a:r>
                  <a:endParaRPr kumimoji="1" lang="ja-JP" altLang="en-US" sz="1800" b="1" dirty="0">
                    <a:latin typeface="ＭＳ 明朝" panose="02020609040205080304" pitchFamily="17" charset="-128"/>
                    <a:ea typeface="ＭＳ 明朝" panose="02020609040205080304" pitchFamily="17" charset="-128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3" name="テキスト ボックス 152">
                    <a:extLst>
                      <a:ext uri="{FF2B5EF4-FFF2-40B4-BE49-F238E27FC236}">
                        <a16:creationId xmlns:a16="http://schemas.microsoft.com/office/drawing/2014/main" id="{33485624-6E1F-3073-B75D-9C4A3CAD837C}"/>
                      </a:ext>
                    </a:extLst>
                  </p:cNvPr>
                  <p:cNvSpPr txBox="1"/>
                  <p:nvPr/>
                </p:nvSpPr>
                <p:spPr>
                  <a:xfrm>
                    <a:off x="5239381" y="3939121"/>
                    <a:ext cx="1140965" cy="44435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200" b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𝐒𝐂</m:t>
                          </m:r>
                          <m:r>
                            <a:rPr kumimoji="1" lang="en-US" altLang="ja-JP" sz="1200" b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ja-JP" sz="12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ja-JP" sz="12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2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kumimoji="1" lang="en-US" altLang="ja-JP" sz="12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𝒚𝑷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2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den>
                          </m:f>
                        </m:oMath>
                      </m:oMathPara>
                    </a14:m>
                    <a:endParaRPr lang="ja-JP" altLang="en-US" sz="1200" dirty="0">
                      <a:latin typeface="ＭＳ 明朝" panose="02020609040205080304" pitchFamily="17" charset="-128"/>
                      <a:ea typeface="ＭＳ 明朝" panose="02020609040205080304" pitchFamily="17" charset="-128"/>
                    </a:endParaRPr>
                  </a:p>
                </p:txBody>
              </p:sp>
            </mc:Choice>
            <mc:Fallback xmlns="">
              <p:sp>
                <p:nvSpPr>
                  <p:cNvPr id="153" name="テキスト ボックス 152">
                    <a:extLst>
                      <a:ext uri="{FF2B5EF4-FFF2-40B4-BE49-F238E27FC236}">
                        <a16:creationId xmlns:a16="http://schemas.microsoft.com/office/drawing/2014/main" id="{33485624-6E1F-3073-B75D-9C4A3CAD83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39381" y="3939121"/>
                    <a:ext cx="1140965" cy="44435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137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370961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</TotalTime>
  <Words>160</Words>
  <Application>Microsoft Office PowerPoint</Application>
  <PresentationFormat>画面に合わせる (4:3)</PresentationFormat>
  <Paragraphs>47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明朝</vt:lpstr>
      <vt:lpstr>Arial</vt:lpstr>
      <vt:lpstr>Calibri</vt:lpstr>
      <vt:lpstr>Calibri Light</vt:lpstr>
      <vt:lpstr>Cambria Math</vt:lpstr>
      <vt:lpstr>Office テーマ</vt:lpstr>
      <vt:lpstr>KGPlot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石川 優</dc:creator>
  <cp:lastModifiedBy>石川 優</cp:lastModifiedBy>
  <cp:revision>5</cp:revision>
  <dcterms:created xsi:type="dcterms:W3CDTF">2024-10-01T05:31:19Z</dcterms:created>
  <dcterms:modified xsi:type="dcterms:W3CDTF">2024-10-02T05:20:19Z</dcterms:modified>
</cp:coreProperties>
</file>